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71" r:id="rId9"/>
    <p:sldId id="272" r:id="rId10"/>
    <p:sldId id="273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>
        <p:scale>
          <a:sx n="121" d="100"/>
          <a:sy n="121" d="100"/>
        </p:scale>
        <p:origin x="20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46D80-728D-A14C-8108-1ECDB81397EA}" type="datetimeFigureOut">
              <a:rPr lang="it-IT" smtClean="0"/>
              <a:t>15/09/21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08095-527A-D648-9C9A-E4EFA2D7EA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26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08095-527A-D648-9C9A-E4EFA2D7EAC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150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0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8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92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3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7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8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8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65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D53350-FE22-7846-86F5-2E6FA644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0" b="416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2E50B0-F65A-E343-BCDE-ADA9216FC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Sistemi predittivi per dati di tipo time </a:t>
            </a:r>
            <a:r>
              <a:rPr lang="it-IT" dirty="0" err="1">
                <a:solidFill>
                  <a:schemeClr val="bg1"/>
                </a:solidFill>
              </a:rPr>
              <a:t>series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17E13B-24C8-2249-9D53-B29577BC2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it-IT" sz="1800">
                <a:solidFill>
                  <a:schemeClr val="bg1"/>
                </a:solidFill>
              </a:rPr>
              <a:t>STREAMING DATA MANAGEMENT AND TIME SERIES ANALYSIS</a:t>
            </a:r>
          </a:p>
          <a:p>
            <a:pPr algn="ctr"/>
            <a:r>
              <a:rPr lang="it-IT" sz="1800">
                <a:solidFill>
                  <a:schemeClr val="bg1"/>
                </a:solidFill>
              </a:rPr>
              <a:t>MARTINA GULINO 864027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6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960EDF-748A-8641-9C81-5E7AD25A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	SARIMAX</a:t>
            </a:r>
          </a:p>
        </p:txBody>
      </p:sp>
      <p:pic>
        <p:nvPicPr>
          <p:cNvPr id="5" name="Segnaposto contenuto 4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FCE31445-6614-954A-A9C0-F6D7F58B2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78" y="1890876"/>
            <a:ext cx="4635385" cy="470355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FE83C838-F7C0-704C-92B5-6DBDD1D30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2934" y="3799053"/>
                <a:ext cx="6096000" cy="2336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dirty="0"/>
                  <a:t>SIGNIFICATIVITÀ DEI PARAMETRI:</a:t>
                </a:r>
              </a:p>
              <a:p>
                <a:r>
                  <a:rPr lang="it-IT" dirty="0"/>
                  <a:t>Tutti i parametri risultano significativi</a:t>
                </a:r>
              </a:p>
              <a:p>
                <a:r>
                  <a:rPr lang="it-IT" dirty="0"/>
                  <a:t>Modello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b="1" dirty="0"/>
                          <m:t>SARIMA</m:t>
                        </m:r>
                        <m:r>
                          <m:rPr>
                            <m:nor/>
                          </m:rPr>
                          <a:rPr lang="it-IT" b="1" dirty="0"/>
                          <m:t>X</m:t>
                        </m:r>
                        <m:r>
                          <m:rPr>
                            <m:nor/>
                          </m:rPr>
                          <a:rPr lang="it-IT" b="1" dirty="0"/>
                          <m:t>(3,0,</m:t>
                        </m:r>
                        <m:r>
                          <m:rPr>
                            <m:nor/>
                          </m:rPr>
                          <a:rPr lang="it-IT" b="1" i="0" dirty="0" smtClean="0"/>
                          <m:t>1</m:t>
                        </m:r>
                        <m:r>
                          <m:rPr>
                            <m:nor/>
                          </m:rPr>
                          <a:rPr lang="it-IT" b="1" dirty="0"/>
                          <m:t>)(1,1,1)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risulta più adatto adatto 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FE83C838-F7C0-704C-92B5-6DBDD1D3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34" y="3799053"/>
                <a:ext cx="6096000" cy="2336143"/>
              </a:xfrm>
              <a:prstGeom prst="rect">
                <a:avLst/>
              </a:prstGeom>
              <a:blipFill>
                <a:blip r:embed="rId3"/>
                <a:stretch>
                  <a:fillRect l="-832" t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00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A0F9A6-EB95-214A-8387-758FB65E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UCM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88D9E9E-B9A6-D045-BE4B-0BBC3D449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00719"/>
            <a:ext cx="8718802" cy="192338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48BD87-6115-D04B-9DC9-F7809222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1846"/>
            <a:ext cx="8718804" cy="1923382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C57FFA2-46F1-1744-BC18-D6623494CAD1}"/>
              </a:ext>
            </a:extLst>
          </p:cNvPr>
          <p:cNvSpPr txBox="1">
            <a:spLocks/>
          </p:cNvSpPr>
          <p:nvPr/>
        </p:nvSpPr>
        <p:spPr>
          <a:xfrm>
            <a:off x="8718802" y="4136065"/>
            <a:ext cx="3473198" cy="2336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MODELLO UTILIZZATO PER LE PREVISIONI: </a:t>
            </a:r>
          </a:p>
          <a:p>
            <a:r>
              <a:rPr lang="it-IT" b="1" dirty="0"/>
              <a:t>Random </a:t>
            </a:r>
            <a:r>
              <a:rPr lang="it-IT" b="1" dirty="0" err="1"/>
              <a:t>walk</a:t>
            </a:r>
            <a:r>
              <a:rPr lang="it-IT" b="1" dirty="0"/>
              <a:t> with </a:t>
            </a:r>
            <a:r>
              <a:rPr lang="it-IT" b="1" dirty="0" err="1"/>
              <a:t>drift</a:t>
            </a:r>
            <a:endParaRPr lang="it-IT" b="1" dirty="0"/>
          </a:p>
          <a:p>
            <a:r>
              <a:rPr lang="it-IT" dirty="0"/>
              <a:t>Stagionalità giornaliera variabili </a:t>
            </a:r>
            <a:r>
              <a:rPr lang="it-IT" dirty="0" err="1"/>
              <a:t>dummy</a:t>
            </a:r>
            <a:endParaRPr lang="it-IT" dirty="0"/>
          </a:p>
          <a:p>
            <a:r>
              <a:rPr lang="it-IT" dirty="0"/>
              <a:t>Stagionalità settimanale con </a:t>
            </a:r>
            <a:r>
              <a:rPr lang="it-IT" b="1" dirty="0"/>
              <a:t>6</a:t>
            </a:r>
            <a:r>
              <a:rPr lang="it-IT" dirty="0"/>
              <a:t> armoniche</a:t>
            </a:r>
          </a:p>
          <a:p>
            <a:r>
              <a:rPr lang="it-IT" b="1" dirty="0"/>
              <a:t>MAE </a:t>
            </a:r>
            <a:r>
              <a:rPr lang="it-IT" b="1" dirty="0" err="1"/>
              <a:t>train</a:t>
            </a:r>
            <a:r>
              <a:rPr lang="it-IT" dirty="0"/>
              <a:t>: 136033.5</a:t>
            </a:r>
          </a:p>
          <a:p>
            <a:r>
              <a:rPr lang="it-IT" b="1" dirty="0"/>
              <a:t>MAE </a:t>
            </a:r>
            <a:r>
              <a:rPr lang="it-IT" b="1" dirty="0" err="1"/>
              <a:t>validation</a:t>
            </a:r>
            <a:r>
              <a:rPr lang="it-IT" dirty="0"/>
              <a:t>: 775391.1</a:t>
            </a:r>
          </a:p>
          <a:p>
            <a:r>
              <a:rPr lang="it-IT" dirty="0"/>
              <a:t>Cattura stagionalità giornaliera e settimanale</a:t>
            </a:r>
          </a:p>
          <a:p>
            <a:r>
              <a:rPr lang="it-IT" dirty="0"/>
              <a:t>Non cattura stagionalità annuale</a:t>
            </a:r>
          </a:p>
          <a:p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34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917DF-72FA-4541-B53D-D83B7DAD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MACHINE LEARNING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62C603-C08F-3840-9709-277CB58A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Dati </a:t>
            </a:r>
            <a:r>
              <a:rPr lang="it-IT" dirty="0" err="1"/>
              <a:t>riscalati</a:t>
            </a:r>
            <a:r>
              <a:rPr lang="it-IT" dirty="0"/>
              <a:t> tra 0 e 1</a:t>
            </a:r>
          </a:p>
          <a:p>
            <a:r>
              <a:rPr lang="it-IT" dirty="0"/>
              <a:t>Metodo ricorsivo: da 24 dati, prevedo un passo in avanti</a:t>
            </a:r>
          </a:p>
          <a:p>
            <a:r>
              <a:rPr lang="it-IT" dirty="0"/>
              <a:t>Metodo ibrido: previsione un giorno in avanti (24), una settimana in avanti (24*7)</a:t>
            </a:r>
          </a:p>
          <a:p>
            <a:endParaRPr lang="it-IT" dirty="0"/>
          </a:p>
          <a:p>
            <a:r>
              <a:rPr lang="it-IT" dirty="0"/>
              <a:t>Modello LSTM: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Layer</a:t>
            </a:r>
            <a:r>
              <a:rPr lang="it-IT" dirty="0"/>
              <a:t> LSTM con 200 neuroni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LeakyReLU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Dropout</a:t>
            </a:r>
            <a:r>
              <a:rPr lang="it-IT" dirty="0"/>
              <a:t> 0.2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Ottimizzatore </a:t>
            </a:r>
            <a:r>
              <a:rPr lang="it-IT" dirty="0" err="1"/>
              <a:t>adam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289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917DF-72FA-4541-B53D-D83B7DAD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MACHINE LEARNING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B735217-467E-004E-B263-7CEF8C56A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2626233"/>
            <a:ext cx="8566403" cy="188976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3772A8-5E22-0643-BF78-08368D4D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8" y="4582446"/>
            <a:ext cx="8566403" cy="188976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0E9B25C-93A2-6941-A3FF-7A53C775214E}"/>
              </a:ext>
            </a:extLst>
          </p:cNvPr>
          <p:cNvSpPr txBox="1">
            <a:spLocks/>
          </p:cNvSpPr>
          <p:nvPr/>
        </p:nvSpPr>
        <p:spPr>
          <a:xfrm>
            <a:off x="8718802" y="4136065"/>
            <a:ext cx="3473198" cy="2336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MODELLO UTILIZZATO PER LE PREVISIONI: </a:t>
            </a:r>
          </a:p>
          <a:p>
            <a:r>
              <a:rPr lang="it-IT" dirty="0"/>
              <a:t>LSTM 24*7 passi in avanti</a:t>
            </a:r>
          </a:p>
          <a:p>
            <a:r>
              <a:rPr lang="it-IT" b="1" dirty="0"/>
              <a:t>MAE </a:t>
            </a:r>
            <a:r>
              <a:rPr lang="it-IT" b="1" dirty="0" err="1"/>
              <a:t>train</a:t>
            </a:r>
            <a:r>
              <a:rPr lang="it-IT" dirty="0"/>
              <a:t>: 1405659.3</a:t>
            </a:r>
          </a:p>
          <a:p>
            <a:r>
              <a:rPr lang="it-IT" b="1" dirty="0"/>
              <a:t>MAE </a:t>
            </a:r>
            <a:r>
              <a:rPr lang="it-IT" b="1" dirty="0" err="1"/>
              <a:t>validation</a:t>
            </a:r>
            <a:r>
              <a:rPr lang="it-IT" dirty="0"/>
              <a:t>: 740741.4</a:t>
            </a:r>
          </a:p>
          <a:p>
            <a:r>
              <a:rPr lang="it-IT" dirty="0"/>
              <a:t>Cattura stagionalità giornaliera e settimanale</a:t>
            </a:r>
          </a:p>
          <a:p>
            <a:r>
              <a:rPr lang="it-IT" dirty="0"/>
              <a:t>Non cattura stagionalità annuale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450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B109E-F48E-5D41-B79F-7756707B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PROPHET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9D8270-DFCD-7748-B64B-BBFB8DCB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903" y="2416220"/>
            <a:ext cx="3618668" cy="3634486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Dummy</a:t>
            </a:r>
            <a:r>
              <a:rPr lang="it-IT" dirty="0"/>
              <a:t> festività</a:t>
            </a:r>
          </a:p>
          <a:p>
            <a:r>
              <a:rPr lang="it-IT" dirty="0"/>
              <a:t>Stagionalità multipla: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Annuale 10 armoniche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Settimanale 3 armoniche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Giornaliera 4 armoniche</a:t>
            </a:r>
          </a:p>
          <a:p>
            <a:r>
              <a:rPr lang="it-IT" dirty="0" err="1"/>
              <a:t>Tuning</a:t>
            </a:r>
            <a:r>
              <a:rPr lang="it-IT" dirty="0"/>
              <a:t> degli </a:t>
            </a:r>
            <a:r>
              <a:rPr lang="it-IT" dirty="0" err="1"/>
              <a:t>iperparametri</a:t>
            </a:r>
            <a:r>
              <a:rPr lang="it-IT" dirty="0"/>
              <a:t>, tramite metodo di cross </a:t>
            </a:r>
            <a:r>
              <a:rPr lang="it-IT" dirty="0" err="1"/>
              <a:t>validation</a:t>
            </a:r>
            <a:endParaRPr lang="it-IT" dirty="0"/>
          </a:p>
          <a:p>
            <a:r>
              <a:rPr lang="it-IT" b="1" dirty="0"/>
              <a:t>MAE </a:t>
            </a:r>
            <a:r>
              <a:rPr lang="it-IT" b="1" dirty="0" err="1"/>
              <a:t>train</a:t>
            </a:r>
            <a:r>
              <a:rPr lang="it-IT" dirty="0"/>
              <a:t>: 367604.6</a:t>
            </a:r>
          </a:p>
          <a:p>
            <a:r>
              <a:rPr lang="it-IT" b="1" dirty="0"/>
              <a:t>MAE </a:t>
            </a:r>
            <a:r>
              <a:rPr lang="it-IT" b="1" dirty="0" err="1"/>
              <a:t>validation</a:t>
            </a:r>
            <a:r>
              <a:rPr lang="it-IT" dirty="0"/>
              <a:t>: 597051.0</a:t>
            </a:r>
          </a:p>
          <a:p>
            <a:r>
              <a:rPr lang="it-IT" dirty="0"/>
              <a:t>Cattura stagionalità giornaliera, settimanale e annuale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6A4BA57-2732-FC45-9989-7CFC3683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5348"/>
            <a:ext cx="8498903" cy="1874872"/>
          </a:xfrm>
          <a:prstGeom prst="rect">
            <a:avLst/>
          </a:prstGeom>
        </p:spPr>
      </p:pic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1D4829AE-8D86-F94C-AE53-60501455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4832"/>
            <a:ext cx="8498904" cy="18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EB1125-8920-BF43-8DAE-F2C344C6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Conclusioni: previsioni su 2 mesi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C4CBD71-6626-7B4C-A894-CE227CC5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69" y="2071706"/>
            <a:ext cx="6844861" cy="150998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8012EA7-C983-4247-AAC5-7439D8E1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08" y="3675392"/>
            <a:ext cx="6831722" cy="154445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9BD0F08-51F1-F745-8704-10F64084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708" y="5313545"/>
            <a:ext cx="6831722" cy="154445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4C74DE-5EC9-2048-9ED9-D69741A8FF7D}"/>
              </a:ext>
            </a:extLst>
          </p:cNvPr>
          <p:cNvSpPr txBox="1"/>
          <p:nvPr/>
        </p:nvSpPr>
        <p:spPr>
          <a:xfrm>
            <a:off x="890315" y="262395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ARIMA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EA2508-6A70-3D43-8E92-64ADF2C970DC}"/>
              </a:ext>
            </a:extLst>
          </p:cNvPr>
          <p:cNvSpPr txBox="1"/>
          <p:nvPr/>
        </p:nvSpPr>
        <p:spPr>
          <a:xfrm>
            <a:off x="979281" y="4314771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UCM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64378E-70F2-7146-9697-19A90FDB2EC5}"/>
              </a:ext>
            </a:extLst>
          </p:cNvPr>
          <p:cNvSpPr txBox="1"/>
          <p:nvPr/>
        </p:nvSpPr>
        <p:spPr>
          <a:xfrm>
            <a:off x="606583" y="5590090"/>
            <a:ext cx="166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MACHINE </a:t>
            </a:r>
          </a:p>
          <a:p>
            <a:r>
              <a:rPr lang="it-IT" sz="2400" dirty="0">
                <a:solidFill>
                  <a:schemeClr val="accent1"/>
                </a:solidFill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99530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A080F-F3D0-6D47-881F-3ADFB8B7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Conclusioni: previsioni su 2 mesi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A2CD415-2CB9-714B-9F39-AB06509B9FA8}"/>
              </a:ext>
            </a:extLst>
          </p:cNvPr>
          <p:cNvSpPr txBox="1">
            <a:spLocks/>
          </p:cNvSpPr>
          <p:nvPr/>
        </p:nvSpPr>
        <p:spPr>
          <a:xfrm>
            <a:off x="7772400" y="2786743"/>
            <a:ext cx="4180114" cy="3696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Migliore modello </a:t>
            </a:r>
            <a:r>
              <a:rPr lang="it-IT" b="1" dirty="0"/>
              <a:t>ARIMA</a:t>
            </a:r>
            <a:r>
              <a:rPr lang="it-IT" dirty="0"/>
              <a:t> seguito dal Machine Learning e dall’UCM.</a:t>
            </a:r>
          </a:p>
          <a:p>
            <a:r>
              <a:rPr lang="it-IT" dirty="0"/>
              <a:t>Per migliorare le previsioni sarebbe utile conoscere la natura dei dati</a:t>
            </a:r>
          </a:p>
          <a:p>
            <a:r>
              <a:rPr lang="it-IT" dirty="0"/>
              <a:t>Aggiungere una variabile </a:t>
            </a:r>
            <a:r>
              <a:rPr lang="it-IT" dirty="0" err="1"/>
              <a:t>dummy</a:t>
            </a:r>
            <a:r>
              <a:rPr lang="it-IT" dirty="0"/>
              <a:t> a scalino </a:t>
            </a:r>
            <a:r>
              <a:rPr lang="it-IT" dirty="0" err="1"/>
              <a:t>covid</a:t>
            </a: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  <a:p>
            <a:pPr marL="0" indent="0">
              <a:buFont typeface="Wingdings 2" panose="05020102010507070707" pitchFamily="18" charset="2"/>
              <a:buNone/>
            </a:pPr>
            <a:endParaRPr lang="it-IT" dirty="0"/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8AF766AD-8CEB-C043-A841-DF14B661F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58" y="2276249"/>
            <a:ext cx="7594942" cy="3633787"/>
          </a:xfrm>
        </p:spPr>
      </p:pic>
    </p:spTree>
    <p:extLst>
      <p:ext uri="{BB962C8B-B14F-4D97-AF65-F5344CB8AC3E}">
        <p14:creationId xmlns:p14="http://schemas.microsoft.com/office/powerpoint/2010/main" val="70459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68DA2D-E424-0448-AB23-A27938D8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DATA PREPROCESSING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A80255-FF51-FA43-B8FD-F907733E2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SOSTITUZIONE DEI DATI MANCANTI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Valori alle </a:t>
            </a:r>
            <a:r>
              <a:rPr lang="it-IT" dirty="0" err="1"/>
              <a:t>datatime</a:t>
            </a:r>
            <a:r>
              <a:rPr lang="it-IT" dirty="0"/>
              <a:t> 2019-03-31 03:00:00 e 2020-03-29 03:00:00 che </a:t>
            </a:r>
            <a:r>
              <a:rPr lang="it-IT" dirty="0" err="1"/>
              <a:t>corripondono</a:t>
            </a:r>
            <a:r>
              <a:rPr lang="it-IT" dirty="0"/>
              <a:t> al passaggio da ora solare ad ora legale: sostituito con il valore precedente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Dati del giorno 2020-05-31: sostituisco con media dei rispettivi dati della settimana prima e della settimana dopo</a:t>
            </a:r>
          </a:p>
          <a:p>
            <a:r>
              <a:rPr lang="it-IT" dirty="0"/>
              <a:t>Visualizzazioni iniziali mostrano stagionalità: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Giornaliera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Settimanale</a:t>
            </a:r>
          </a:p>
          <a:p>
            <a:pPr marL="342900" indent="-342900">
              <a:buFont typeface="+mj-lt"/>
              <a:buAutoNum type="arabicPeriod"/>
            </a:pPr>
            <a:r>
              <a:rPr lang="it-IT" b="1" dirty="0"/>
              <a:t>Annuale</a:t>
            </a:r>
          </a:p>
          <a:p>
            <a:r>
              <a:rPr lang="it-IT" dirty="0"/>
              <a:t>SPLIT IN TRAINING &amp;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Training 83.17%:  dal 2018-09-01 sino al 2020-04-30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Validation</a:t>
            </a:r>
            <a:r>
              <a:rPr lang="it-IT" dirty="0"/>
              <a:t> 16.83%: dal 2020-05-01 sino al 2020-08-31</a:t>
            </a:r>
            <a:br>
              <a:rPr lang="it-IT" dirty="0"/>
            </a:b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219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8D5A08-5E5F-8947-83C4-BBE3775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ARIMA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9EB350-21E9-410A-A972-CF4E6A33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904944" cy="3634486"/>
          </a:xfrm>
        </p:spPr>
        <p:txBody>
          <a:bodyPr>
            <a:normAutofit/>
          </a:bodyPr>
          <a:lstStyle/>
          <a:p>
            <a:r>
              <a:rPr lang="en-US" dirty="0"/>
              <a:t>STUDIO DELLA STAZIONARIETA</a:t>
            </a:r>
          </a:p>
          <a:p>
            <a:r>
              <a:rPr lang="en-US" dirty="0" err="1"/>
              <a:t>Relazione</a:t>
            </a:r>
            <a:r>
              <a:rPr lang="en-US" dirty="0"/>
              <a:t> </a:t>
            </a:r>
            <a:r>
              <a:rPr lang="en-US" dirty="0" err="1"/>
              <a:t>funzionale</a:t>
            </a:r>
            <a:r>
              <a:rPr lang="en-US" dirty="0"/>
              <a:t> </a:t>
            </a:r>
            <a:r>
              <a:rPr lang="en-US" dirty="0" err="1"/>
              <a:t>lineare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media e </a:t>
            </a:r>
            <a:r>
              <a:rPr lang="en-US" dirty="0" err="1"/>
              <a:t>varianza</a:t>
            </a:r>
            <a:endParaRPr lang="en-US" dirty="0"/>
          </a:p>
          <a:p>
            <a:r>
              <a:rPr lang="en-US" dirty="0" err="1"/>
              <a:t>Quindi</a:t>
            </a:r>
            <a:r>
              <a:rPr lang="en-US" dirty="0"/>
              <a:t> la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stazionaria</a:t>
            </a:r>
            <a:r>
              <a:rPr lang="en-US" dirty="0"/>
              <a:t> per mezzo di una </a:t>
            </a:r>
            <a:r>
              <a:rPr lang="en-US" dirty="0" err="1"/>
              <a:t>trasformazione</a:t>
            </a:r>
            <a:r>
              <a:rPr lang="en-US" dirty="0"/>
              <a:t> Box and Cox: il </a:t>
            </a:r>
            <a:r>
              <a:rPr lang="en-US" dirty="0" err="1"/>
              <a:t>logaritmo</a:t>
            </a:r>
            <a:endParaRPr lang="en-US" dirty="0"/>
          </a:p>
          <a:p>
            <a:r>
              <a:rPr lang="en-US" dirty="0" err="1"/>
              <a:t>Logaritmo</a:t>
            </a:r>
            <a:r>
              <a:rPr lang="en-US" dirty="0"/>
              <a:t>: non ha </a:t>
            </a:r>
            <a:r>
              <a:rPr lang="en-US" dirty="0" err="1"/>
              <a:t>portato</a:t>
            </a:r>
            <a:r>
              <a:rPr lang="en-US" dirty="0"/>
              <a:t> </a:t>
            </a:r>
            <a:r>
              <a:rPr lang="en-US" dirty="0" err="1"/>
              <a:t>miglioramento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previsioni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  <a:p>
            <a:endParaRPr lang="en-US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A0AC57F-336B-B24D-B5EB-AC704455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78135"/>
            <a:ext cx="6735272" cy="37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7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8D5A08-5E5F-8947-83C4-BBE3775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ARIMA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9EB350-21E9-410A-A972-CF4E6A33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904944" cy="3634486"/>
          </a:xfrm>
        </p:spPr>
        <p:txBody>
          <a:bodyPr>
            <a:normAutofit/>
          </a:bodyPr>
          <a:lstStyle/>
          <a:p>
            <a:r>
              <a:rPr lang="en-US" dirty="0"/>
              <a:t>STUDIO DELLA STAZIONARIETA</a:t>
            </a:r>
          </a:p>
          <a:p>
            <a:r>
              <a:rPr lang="en-US" dirty="0"/>
              <a:t>Test DICKEY FULLER </a:t>
            </a:r>
            <a:r>
              <a:rPr lang="en-US" dirty="0" err="1"/>
              <a:t>afferma</a:t>
            </a:r>
            <a:r>
              <a:rPr lang="en-US" dirty="0"/>
              <a:t> </a:t>
            </a:r>
            <a:r>
              <a:rPr lang="en-US" dirty="0" err="1"/>
              <a:t>stazionarietà</a:t>
            </a:r>
            <a:endParaRPr lang="en-US" dirty="0"/>
          </a:p>
          <a:p>
            <a:r>
              <a:rPr lang="en-US" dirty="0"/>
              <a:t>Test KPSS </a:t>
            </a:r>
            <a:r>
              <a:rPr lang="en-US" dirty="0" err="1"/>
              <a:t>afferma</a:t>
            </a:r>
            <a:r>
              <a:rPr lang="en-US" dirty="0"/>
              <a:t> non </a:t>
            </a:r>
            <a:r>
              <a:rPr lang="en-US" dirty="0" err="1"/>
              <a:t>stazionarietà</a:t>
            </a:r>
            <a:endParaRPr lang="en-US" dirty="0"/>
          </a:p>
          <a:p>
            <a:r>
              <a:rPr lang="en-US" dirty="0" err="1"/>
              <a:t>Stazionaria</a:t>
            </a:r>
            <a:r>
              <a:rPr lang="en-US" dirty="0"/>
              <a:t> per </a:t>
            </a:r>
            <a:r>
              <a:rPr lang="en-US" dirty="0" err="1"/>
              <a:t>differenza</a:t>
            </a:r>
            <a:endParaRPr lang="en-US" dirty="0"/>
          </a:p>
          <a:p>
            <a:r>
              <a:rPr lang="en-US" b="1" dirty="0" err="1"/>
              <a:t>Correlogrammi</a:t>
            </a:r>
            <a:r>
              <a:rPr lang="en-US" b="1" dirty="0"/>
              <a:t> </a:t>
            </a:r>
            <a:r>
              <a:rPr lang="en-US" b="1" dirty="0" err="1"/>
              <a:t>suggeriscono</a:t>
            </a:r>
            <a:r>
              <a:rPr lang="en-US" b="1" dirty="0"/>
              <a:t> una </a:t>
            </a:r>
            <a:r>
              <a:rPr lang="en-US" b="1" dirty="0" err="1"/>
              <a:t>differenza</a:t>
            </a:r>
            <a:r>
              <a:rPr lang="en-US" b="1" dirty="0"/>
              <a:t> di 24</a:t>
            </a:r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F0F328-3CDE-134D-AFEE-D851458E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23" y="292100"/>
            <a:ext cx="66548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8D5A08-5E5F-8947-83C4-BBE3775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ARIMA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9EB350-21E9-410A-A972-CF4E6A33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904944" cy="3634486"/>
          </a:xfrm>
        </p:spPr>
        <p:txBody>
          <a:bodyPr>
            <a:normAutofit/>
          </a:bodyPr>
          <a:lstStyle/>
          <a:p>
            <a:r>
              <a:rPr lang="en-US" dirty="0"/>
              <a:t>STUDIO DELLA STAZIONARIETA</a:t>
            </a:r>
          </a:p>
          <a:p>
            <a:r>
              <a:rPr lang="en-US" dirty="0" err="1"/>
              <a:t>Applico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 di 24 sui </a:t>
            </a:r>
            <a:r>
              <a:rPr lang="en-US" dirty="0" err="1"/>
              <a:t>dati</a:t>
            </a:r>
            <a:endParaRPr lang="en-US" dirty="0"/>
          </a:p>
          <a:p>
            <a:r>
              <a:rPr lang="en-US" dirty="0"/>
              <a:t>Test DICKEY FULLER </a:t>
            </a:r>
            <a:r>
              <a:rPr lang="en-US" dirty="0" err="1"/>
              <a:t>afferma</a:t>
            </a:r>
            <a:r>
              <a:rPr lang="en-US" dirty="0"/>
              <a:t> </a:t>
            </a:r>
            <a:r>
              <a:rPr lang="en-US" dirty="0" err="1"/>
              <a:t>stazionarietà</a:t>
            </a:r>
            <a:endParaRPr lang="en-US" dirty="0"/>
          </a:p>
          <a:p>
            <a:r>
              <a:rPr lang="en-US" dirty="0"/>
              <a:t>Test KPSS </a:t>
            </a:r>
            <a:r>
              <a:rPr lang="en-US" dirty="0" err="1"/>
              <a:t>afferma</a:t>
            </a:r>
            <a:r>
              <a:rPr lang="en-US" dirty="0"/>
              <a:t> </a:t>
            </a:r>
            <a:r>
              <a:rPr lang="en-US" dirty="0" err="1"/>
              <a:t>stazionarietà</a:t>
            </a:r>
            <a:endParaRPr lang="en-US" dirty="0"/>
          </a:p>
          <a:p>
            <a:r>
              <a:rPr lang="en-US" dirty="0" err="1"/>
              <a:t>Correlogrammi</a:t>
            </a:r>
            <a:r>
              <a:rPr lang="en-US" dirty="0"/>
              <a:t> </a:t>
            </a:r>
            <a:r>
              <a:rPr lang="en-US" dirty="0" err="1"/>
              <a:t>suggeriscono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p = 1, p = 2 o </a:t>
            </a:r>
            <a:r>
              <a:rPr lang="en-US" dirty="0" err="1"/>
              <a:t>addirittura</a:t>
            </a:r>
            <a:r>
              <a:rPr lang="en-US" dirty="0"/>
              <a:t> p = 3</a:t>
            </a:r>
          </a:p>
          <a:p>
            <a:r>
              <a:rPr lang="en-US" dirty="0"/>
              <a:t>Per la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stagionale</a:t>
            </a:r>
            <a:r>
              <a:rPr lang="en-US" dirty="0"/>
              <a:t>: P = 1, Q = 1</a:t>
            </a:r>
          </a:p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CF410F-2FA6-6F46-B14F-D9F708E8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70" y="349250"/>
            <a:ext cx="66548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EC0E8-9813-7641-A3CF-6AFB9439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ARIMA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CCDE7B-D271-B043-81DA-8EE8D4DD3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18802" y="3631666"/>
                <a:ext cx="3473198" cy="35501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dirty="0"/>
                  <a:t>MODELLO UTILIZZATO PER LE PREVISIONI: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b="1" dirty="0"/>
                          <m:t>SARIMA</m:t>
                        </m:r>
                        <m:r>
                          <m:rPr>
                            <m:nor/>
                          </m:rPr>
                          <a:rPr lang="it-IT" b="1" dirty="0"/>
                          <m:t>(3,0,3)(1,1,1)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con approccio </a:t>
                </a:r>
                <a:r>
                  <a:rPr lang="it-IT" dirty="0" err="1"/>
                  <a:t>grid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facendo variare </a:t>
                </a:r>
                <a:r>
                  <a:rPr lang="it-IT" dirty="0" err="1"/>
                  <a:t>p</a:t>
                </a:r>
                <a:r>
                  <a:rPr lang="it-IT" dirty="0"/>
                  <a:t> e </a:t>
                </a:r>
                <a:r>
                  <a:rPr lang="it-IT" dirty="0" err="1"/>
                  <a:t>q</a:t>
                </a:r>
                <a:r>
                  <a:rPr lang="it-IT" dirty="0"/>
                  <a:t> tra 0 e 3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train</a:t>
                </a:r>
                <a:r>
                  <a:rPr lang="it-IT" dirty="0"/>
                  <a:t>: 64858.7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validation</a:t>
                </a:r>
                <a:r>
                  <a:rPr lang="it-IT" dirty="0"/>
                  <a:t>: 709131.6</a:t>
                </a:r>
                <a:endParaRPr lang="it-IT" b="0" dirty="0"/>
              </a:p>
              <a:p>
                <a:r>
                  <a:rPr lang="it-IT" dirty="0"/>
                  <a:t>Cattura stagionalità giornaliera</a:t>
                </a:r>
              </a:p>
              <a:p>
                <a:r>
                  <a:rPr lang="it-IT" dirty="0"/>
                  <a:t>Non cattura stagionalità settimanale e annuale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CCDE7B-D271-B043-81DA-8EE8D4DD3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8802" y="3631666"/>
                <a:ext cx="3473198" cy="3550105"/>
              </a:xfrm>
              <a:blipFill>
                <a:blip r:embed="rId2"/>
                <a:stretch>
                  <a:fillRect l="-1455" t="-28571" r="-3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1D7F8F2-F3C6-5048-8FB0-5C240348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" y="2684818"/>
            <a:ext cx="8584233" cy="1893696"/>
          </a:xfrm>
          <a:prstGeom prst="rect">
            <a:avLst/>
          </a:prstGeom>
        </p:spPr>
      </p:pic>
      <p:pic>
        <p:nvPicPr>
          <p:cNvPr id="7" name="Immagine 6" descr="Immagine che contiene testo, spillo&#10;&#10;Descrizione generata automaticamente">
            <a:extLst>
              <a:ext uri="{FF2B5EF4-FFF2-40B4-BE49-F238E27FC236}">
                <a16:creationId xmlns:a16="http://schemas.microsoft.com/office/drawing/2014/main" id="{9EE0A822-1218-7E43-ACA0-9988CB9C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9" y="4578514"/>
            <a:ext cx="8584233" cy="1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EC0E8-9813-7641-A3CF-6AFB9439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SARIMAX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CCDE7B-D271-B043-81DA-8EE8D4DD3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18802" y="4136065"/>
                <a:ext cx="3473198" cy="23361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dirty="0"/>
                  <a:t>MODELLO UTILIZZATO PER LE PREVISIONI: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b="1" dirty="0"/>
                          <m:t>SARIMA</m:t>
                        </m:r>
                        <m:r>
                          <m:rPr>
                            <m:nor/>
                          </m:rPr>
                          <a:rPr lang="it-IT" b="1" i="0" dirty="0" smtClean="0"/>
                          <m:t>X</m:t>
                        </m:r>
                        <m:r>
                          <m:rPr>
                            <m:nor/>
                          </m:rPr>
                          <a:rPr lang="it-IT" b="1" dirty="0"/>
                          <m:t>(3,0,3)(1,1,1)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/>
                  <a:t> approccio </a:t>
                </a:r>
                <a:r>
                  <a:rPr lang="it-IT" dirty="0" err="1"/>
                  <a:t>grid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</a:t>
                </a:r>
                <a:r>
                  <a:rPr lang="it-IT" b="1" dirty="0"/>
                  <a:t>6</a:t>
                </a:r>
                <a:r>
                  <a:rPr lang="it-IT" dirty="0"/>
                  <a:t> armoniche settimanali + </a:t>
                </a:r>
                <a:r>
                  <a:rPr lang="it-IT" b="1" dirty="0"/>
                  <a:t>5</a:t>
                </a:r>
                <a:r>
                  <a:rPr lang="it-IT" dirty="0"/>
                  <a:t> armoniche annuali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train</a:t>
                </a:r>
                <a:r>
                  <a:rPr lang="it-IT" dirty="0"/>
                  <a:t>: 64300.7 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validation</a:t>
                </a:r>
                <a:r>
                  <a:rPr lang="it-IT" dirty="0"/>
                  <a:t>: 325296.3</a:t>
                </a:r>
              </a:p>
              <a:p>
                <a:r>
                  <a:rPr lang="it-IT" dirty="0"/>
                  <a:t>Cattura stagionalità giornaliera, settimanale e annuale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6CCDE7B-D271-B043-81DA-8EE8D4DD3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8802" y="4136065"/>
                <a:ext cx="3473198" cy="2336143"/>
              </a:xfrm>
              <a:blipFill>
                <a:blip r:embed="rId2"/>
                <a:stretch>
                  <a:fillRect l="-1455" t="-659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51EBF28-4F05-CD40-9C79-27419542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6132"/>
            <a:ext cx="8557109" cy="1887712"/>
          </a:xfrm>
          <a:prstGeom prst="rect">
            <a:avLst/>
          </a:prstGeom>
        </p:spPr>
      </p:pic>
      <p:pic>
        <p:nvPicPr>
          <p:cNvPr id="9" name="Immagine 8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236B7146-2C73-5840-968F-C6199E66C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8132"/>
            <a:ext cx="8557108" cy="18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85F5F-1DF6-E049-83E1-932B544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SARIMAX</a:t>
            </a:r>
          </a:p>
        </p:txBody>
      </p:sp>
      <p:pic>
        <p:nvPicPr>
          <p:cNvPr id="5" name="Segnaposto contenuto 4" descr="Immagine che contiene testo, ricevuta, screenshot&#10;&#10;Descrizione generata automaticamente">
            <a:extLst>
              <a:ext uri="{FF2B5EF4-FFF2-40B4-BE49-F238E27FC236}">
                <a16:creationId xmlns:a16="http://schemas.microsoft.com/office/drawing/2014/main" id="{CAC9391D-1F26-484D-98FB-CF4E1626B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15" y="1776676"/>
            <a:ext cx="4497881" cy="4693441"/>
          </a:xfr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CD8EF35F-E529-FA45-9E66-961B62F7D08D}"/>
              </a:ext>
            </a:extLst>
          </p:cNvPr>
          <p:cNvSpPr/>
          <p:nvPr/>
        </p:nvSpPr>
        <p:spPr>
          <a:xfrm>
            <a:off x="3036156" y="5366478"/>
            <a:ext cx="531629" cy="26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3E83D6FC-728E-EF40-A68B-3C6C9724B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2934" y="3799053"/>
                <a:ext cx="6096000" cy="2336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dirty="0"/>
                  <a:t>SIGNIFICATIVITÀ DEI PARAMETRI:</a:t>
                </a:r>
              </a:p>
              <a:p>
                <a:r>
                  <a:rPr lang="it-IT" b="1" dirty="0" err="1"/>
                  <a:t>q</a:t>
                </a:r>
                <a:r>
                  <a:rPr lang="it-IT" b="1" dirty="0"/>
                  <a:t> = 2 </a:t>
                </a:r>
                <a:r>
                  <a:rPr lang="it-IT" dirty="0"/>
                  <a:t>non è significativo</a:t>
                </a:r>
              </a:p>
              <a:p>
                <a:r>
                  <a:rPr lang="it-IT" dirty="0"/>
                  <a:t>Modello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b="1" dirty="0"/>
                          <m:t>SARIMA</m:t>
                        </m:r>
                        <m:r>
                          <m:rPr>
                            <m:nor/>
                          </m:rPr>
                          <a:rPr lang="it-IT" b="1" dirty="0"/>
                          <m:t>X</m:t>
                        </m:r>
                        <m:r>
                          <m:rPr>
                            <m:nor/>
                          </m:rPr>
                          <a:rPr lang="it-IT" b="1" dirty="0"/>
                          <m:t>(3,0,</m:t>
                        </m:r>
                        <m:r>
                          <m:rPr>
                            <m:nor/>
                          </m:rPr>
                          <a:rPr lang="it-IT" b="1" i="0" dirty="0" smtClean="0"/>
                          <m:t>1</m:t>
                        </m:r>
                        <m:r>
                          <m:rPr>
                            <m:nor/>
                          </m:rPr>
                          <a:rPr lang="it-IT" b="1" dirty="0"/>
                          <m:t>)(1,1,1)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it-IT" dirty="0"/>
                  <a:t> potrebbe essere più adatto </a:t>
                </a: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3E83D6FC-728E-EF40-A68B-3C6C9724B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934" y="3799053"/>
                <a:ext cx="6096000" cy="2336143"/>
              </a:xfrm>
              <a:prstGeom prst="rect">
                <a:avLst/>
              </a:prstGeom>
              <a:blipFill>
                <a:blip r:embed="rId3"/>
                <a:stretch>
                  <a:fillRect l="-832" t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08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85F5F-1DF6-E049-83E1-932B544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SARIMAX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B6BC8D63-27BE-3B44-94A5-4D04394A29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18802" y="4136065"/>
                <a:ext cx="3473198" cy="23361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dirty="0"/>
                  <a:t>MODELLO UTILIZZATO PER LE PREVISIONI: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it-IT" b="1" dirty="0"/>
                          <m:t>SARIMA</m:t>
                        </m:r>
                        <m:r>
                          <m:rPr>
                            <m:nor/>
                          </m:rPr>
                          <a:rPr lang="it-IT" b="1" dirty="0"/>
                          <m:t>X</m:t>
                        </m:r>
                        <m:r>
                          <m:rPr>
                            <m:nor/>
                          </m:rPr>
                          <a:rPr lang="it-IT" b="1" dirty="0"/>
                          <m:t>(3,0,</m:t>
                        </m:r>
                        <m:r>
                          <m:rPr>
                            <m:nor/>
                          </m:rPr>
                          <a:rPr lang="it-IT" b="1" dirty="0"/>
                          <m:t>1</m:t>
                        </m:r>
                        <m:r>
                          <m:rPr>
                            <m:nor/>
                          </m:rPr>
                          <a:rPr lang="it-IT" b="1" dirty="0"/>
                          <m:t>)(1,1,1)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dirty="0"/>
                  <a:t> approccio </a:t>
                </a:r>
                <a:r>
                  <a:rPr lang="it-IT" dirty="0" err="1"/>
                  <a:t>grid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</a:t>
                </a:r>
                <a:r>
                  <a:rPr lang="it-IT" b="1" dirty="0"/>
                  <a:t>6</a:t>
                </a:r>
                <a:r>
                  <a:rPr lang="it-IT" dirty="0"/>
                  <a:t> armoniche settimanali + </a:t>
                </a:r>
                <a:r>
                  <a:rPr lang="it-IT" b="1" dirty="0"/>
                  <a:t>5</a:t>
                </a:r>
                <a:r>
                  <a:rPr lang="it-IT" dirty="0"/>
                  <a:t> armoniche annuali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train</a:t>
                </a:r>
                <a:r>
                  <a:rPr lang="it-IT" dirty="0"/>
                  <a:t>: 64340.5</a:t>
                </a:r>
              </a:p>
              <a:p>
                <a:r>
                  <a:rPr lang="it-IT" b="1" dirty="0"/>
                  <a:t>MAE </a:t>
                </a:r>
                <a:r>
                  <a:rPr lang="it-IT" b="1" dirty="0" err="1"/>
                  <a:t>validation</a:t>
                </a:r>
                <a:r>
                  <a:rPr lang="it-IT" dirty="0"/>
                  <a:t>: 325231.2</a:t>
                </a:r>
              </a:p>
              <a:p>
                <a:r>
                  <a:rPr lang="it-IT" dirty="0"/>
                  <a:t>Cattura stagionalità giornaliera, settimanale e annuale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B6BC8D63-27BE-3B44-94A5-4D04394A2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18802" y="4136065"/>
                <a:ext cx="3473198" cy="2336143"/>
              </a:xfrm>
              <a:blipFill>
                <a:blip r:embed="rId2"/>
                <a:stretch>
                  <a:fillRect l="-1455" t="-659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D401FF81-89FD-1F44-A64D-09574981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616"/>
            <a:ext cx="8285439" cy="1829449"/>
          </a:xfrm>
          <a:prstGeom prst="rect">
            <a:avLst/>
          </a:prstGeom>
        </p:spPr>
      </p:pic>
      <p:pic>
        <p:nvPicPr>
          <p:cNvPr id="13" name="Immagine 12" descr="Immagine che contiene testo, spillo, antenna&#10;&#10;Descrizione generata automaticamente">
            <a:extLst>
              <a:ext uri="{FF2B5EF4-FFF2-40B4-BE49-F238E27FC236}">
                <a16:creationId xmlns:a16="http://schemas.microsoft.com/office/drawing/2014/main" id="{48C17FBB-E956-1648-BD2C-63986ED3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4234073"/>
            <a:ext cx="8285435" cy="18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39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3841"/>
      </a:dk2>
      <a:lt2>
        <a:srgbClr val="E8E4E2"/>
      </a:lt2>
      <a:accent1>
        <a:srgbClr val="33A7DD"/>
      </a:accent1>
      <a:accent2>
        <a:srgbClr val="1DB5A6"/>
      </a:accent2>
      <a:accent3>
        <a:srgbClr val="2AB76E"/>
      </a:accent3>
      <a:accent4>
        <a:srgbClr val="1EBA29"/>
      </a:accent4>
      <a:accent5>
        <a:srgbClr val="5BB62A"/>
      </a:accent5>
      <a:accent6>
        <a:srgbClr val="8BAD1C"/>
      </a:accent6>
      <a:hlink>
        <a:srgbClr val="429230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5866</TotalTime>
  <Words>546</Words>
  <Application>Microsoft Macintosh PowerPoint</Application>
  <PresentationFormat>Widescreen</PresentationFormat>
  <Paragraphs>121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Gill Sans MT</vt:lpstr>
      <vt:lpstr>Wingdings 2</vt:lpstr>
      <vt:lpstr>DividendVTI</vt:lpstr>
      <vt:lpstr>Sistemi predittivi per dati di tipo time series</vt:lpstr>
      <vt:lpstr>DATA PREPROCESSING</vt:lpstr>
      <vt:lpstr>ARIMA</vt:lpstr>
      <vt:lpstr>ARIMA</vt:lpstr>
      <vt:lpstr>ARIMA</vt:lpstr>
      <vt:lpstr>ARIMA</vt:lpstr>
      <vt:lpstr>SARIMAX</vt:lpstr>
      <vt:lpstr>SARIMAX</vt:lpstr>
      <vt:lpstr>SARIMAX</vt:lpstr>
      <vt:lpstr> SARIMAX</vt:lpstr>
      <vt:lpstr>UCM</vt:lpstr>
      <vt:lpstr>MACHINE LEARNING</vt:lpstr>
      <vt:lpstr>MACHINE LEARNING</vt:lpstr>
      <vt:lpstr>PROPHET</vt:lpstr>
      <vt:lpstr>Conclusioni: previsioni su 2 mesi</vt:lpstr>
      <vt:lpstr>Conclusioni: previsioni su 2 mesi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Sistemi predittivi per dati di tipo time series</dc:title>
  <dc:creator>m.gulino3@campus.unimib.it</dc:creator>
  <cp:lastModifiedBy>m.gulino3@campus.unimib.it</cp:lastModifiedBy>
  <cp:revision>5</cp:revision>
  <dcterms:created xsi:type="dcterms:W3CDTF">2021-09-12T08:30:32Z</dcterms:created>
  <dcterms:modified xsi:type="dcterms:W3CDTF">2021-09-16T10:17:29Z</dcterms:modified>
</cp:coreProperties>
</file>